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91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sldIdLst>
    <p:sldId id="275" r:id="rId12"/>
    <p:sldId id="256" r:id="rId13"/>
    <p:sldId id="274" r:id="rId14"/>
    <p:sldId id="257" r:id="rId15"/>
    <p:sldId id="273" r:id="rId16"/>
    <p:sldId id="259" r:id="rId17"/>
    <p:sldId id="270" r:id="rId18"/>
    <p:sldId id="271" r:id="rId19"/>
    <p:sldId id="272" r:id="rId20"/>
    <p:sldId id="276" r:id="rId21"/>
    <p:sldId id="277" r:id="rId22"/>
    <p:sldId id="278" r:id="rId23"/>
  </p:sldIdLst>
  <p:sldSz cx="10080625" cy="567055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35BDE-104A-48F5-B036-0AE033741CC1}" v="19" dt="2022-11-14T11:21:36.399"/>
    <p1510:client id="{1FF356B8-1C79-4E55-9474-A8340DCC3214}" v="7" dt="2022-11-12T18:57:51.349"/>
    <p1510:client id="{31A12CF1-512D-4850-9C10-145EAB97935C}" v="99" dt="2022-12-08T18:23:14.084"/>
    <p1510:client id="{38355BAA-36EC-4F16-9C52-C564CFCC96C1}" v="163" dt="2022-11-15T11:57:09.087"/>
    <p1510:client id="{5D66FE1C-79C2-4072-B74D-B8BADC0C0AEE}" v="10" dt="2022-11-13T17:11:02.647"/>
    <p1510:client id="{787AD342-150F-4B6F-A6C1-8FF36C97D6CF}" v="31" dt="2022-11-13T15:13:58.123"/>
    <p1510:client id="{7997C8F8-8578-42E0-B831-C87DCFFB753A}" v="85" dt="2022-11-22T19:59:12.852"/>
    <p1510:client id="{B962DA28-B59B-483A-ADB5-9DA62F35DA4B}" v="32" dt="2022-11-22T19:29:51.414"/>
    <p1510:client id="{C1F05F6A-0DAC-4DCE-935E-C98235BAD4B4}" v="282" dt="2022-11-12T19:35:23.627"/>
    <p1510:client id="{D482D825-4C51-4E41-85F1-FC09E0B9DCFF}" v="82" dt="2022-11-13T16:23:18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: фігура 12"/>
          <p:cNvSpPr/>
          <p:nvPr/>
        </p:nvSpPr>
        <p:spPr>
          <a:xfrm>
            <a:off x="26280" y="1395000"/>
            <a:ext cx="3248280" cy="3055680"/>
          </a:xfrm>
          <a:custGeom>
            <a:avLst/>
            <a:gdLst/>
            <a:ahLst/>
            <a:cxnLst/>
            <a:rect l="l" t="t" r="r" b="b"/>
            <a:pathLst>
              <a:path w="9025" h="8490">
                <a:moveTo>
                  <a:pt x="0" y="0"/>
                </a:moveTo>
                <a:cubicBezTo>
                  <a:pt x="3008" y="0"/>
                  <a:pt x="6016" y="0"/>
                  <a:pt x="9024" y="0"/>
                </a:cubicBezTo>
                <a:cubicBezTo>
                  <a:pt x="9024" y="2830"/>
                  <a:pt x="9024" y="5660"/>
                  <a:pt x="9024" y="8489"/>
                </a:cubicBezTo>
                <a:cubicBezTo>
                  <a:pt x="6016" y="8489"/>
                  <a:pt x="3008" y="8489"/>
                  <a:pt x="0" y="8489"/>
                </a:cubicBezTo>
                <a:cubicBezTo>
                  <a:pt x="0" y="5660"/>
                  <a:pt x="0" y="2830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" name="Групувати 13"/>
          <p:cNvGrpSpPr/>
          <p:nvPr/>
        </p:nvGrpSpPr>
        <p:grpSpPr>
          <a:xfrm>
            <a:off x="2452320" y="143640"/>
            <a:ext cx="5223960" cy="79920"/>
            <a:chOff x="2452320" y="143640"/>
            <a:chExt cx="5223960" cy="79920"/>
          </a:xfrm>
        </p:grpSpPr>
        <p:sp>
          <p:nvSpPr>
            <p:cNvPr id="2" name="Полілінія: фігура 1"/>
            <p:cNvSpPr/>
            <p:nvPr/>
          </p:nvSpPr>
          <p:spPr>
            <a:xfrm>
              <a:off x="512208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Полілінія: фігура 2"/>
            <p:cNvSpPr/>
            <p:nvPr/>
          </p:nvSpPr>
          <p:spPr>
            <a:xfrm>
              <a:off x="531252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Полілінія: фігура 3"/>
            <p:cNvSpPr/>
            <p:nvPr/>
          </p:nvSpPr>
          <p:spPr>
            <a:xfrm>
              <a:off x="473616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Полілінія: фігура 4"/>
            <p:cNvSpPr/>
            <p:nvPr/>
          </p:nvSpPr>
          <p:spPr>
            <a:xfrm>
              <a:off x="4926960" y="143640"/>
              <a:ext cx="79560" cy="79920"/>
            </a:xfrm>
            <a:custGeom>
              <a:avLst/>
              <a:gdLst/>
              <a:ahLst/>
              <a:cxnLst/>
              <a:rect l="l" t="t" r="r" b="b"/>
              <a:pathLst>
                <a:path w="223" h="224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Полілінія: фігура 5"/>
            <p:cNvSpPr/>
            <p:nvPr/>
          </p:nvSpPr>
          <p:spPr>
            <a:xfrm>
              <a:off x="5352840" y="183600"/>
              <a:ext cx="2323440" cy="360"/>
            </a:xfrm>
            <a:custGeom>
              <a:avLst/>
              <a:gdLst/>
              <a:ahLst/>
              <a:cxnLst/>
              <a:rect l="l" t="t" r="r" b="b"/>
              <a:pathLst>
                <a:path w="6456" h="1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Полілінія: фігура 6"/>
            <p:cNvSpPr/>
            <p:nvPr/>
          </p:nvSpPr>
          <p:spPr>
            <a:xfrm>
              <a:off x="2452320" y="183600"/>
              <a:ext cx="2323800" cy="360"/>
            </a:xfrm>
            <a:custGeom>
              <a:avLst/>
              <a:gdLst/>
              <a:ahLst/>
              <a:cxnLst/>
              <a:rect l="l" t="t" r="r" b="b"/>
              <a:pathLst>
                <a:path w="6457" h="1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" name="Полілінія: фігура 7"/>
          <p:cNvSpPr/>
          <p:nvPr/>
        </p:nvSpPr>
        <p:spPr>
          <a:xfrm>
            <a:off x="699840" y="565920"/>
            <a:ext cx="4245120" cy="4563000"/>
          </a:xfrm>
          <a:custGeom>
            <a:avLst/>
            <a:gdLst/>
            <a:ahLst/>
            <a:cxnLst/>
            <a:rect l="l" t="t" r="r" b="b"/>
            <a:pathLst>
              <a:path w="11794" h="12677">
                <a:moveTo>
                  <a:pt x="0" y="0"/>
                </a:moveTo>
                <a:cubicBezTo>
                  <a:pt x="3931" y="0"/>
                  <a:pt x="7862" y="0"/>
                  <a:pt x="11793" y="0"/>
                </a:cubicBezTo>
                <a:cubicBezTo>
                  <a:pt x="11793" y="4225"/>
                  <a:pt x="11793" y="8451"/>
                  <a:pt x="11793" y="12676"/>
                </a:cubicBezTo>
                <a:cubicBezTo>
                  <a:pt x="7862" y="12676"/>
                  <a:pt x="3931" y="12676"/>
                  <a:pt x="0" y="12676"/>
                </a:cubicBezTo>
                <a:cubicBezTo>
                  <a:pt x="0" y="8451"/>
                  <a:pt x="0" y="4225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олілінія: фігура 8"/>
          <p:cNvSpPr/>
          <p:nvPr/>
        </p:nvSpPr>
        <p:spPr>
          <a:xfrm>
            <a:off x="952920" y="838080"/>
            <a:ext cx="3738960" cy="4018680"/>
          </a:xfrm>
          <a:custGeom>
            <a:avLst/>
            <a:gdLst/>
            <a:ahLst/>
            <a:cxnLst/>
            <a:rect l="l" t="t" r="r" b="b"/>
            <a:pathLst>
              <a:path w="10388" h="11165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олілінія: фігура 9"/>
          <p:cNvSpPr/>
          <p:nvPr/>
        </p:nvSpPr>
        <p:spPr>
          <a:xfrm>
            <a:off x="869040" y="748080"/>
            <a:ext cx="3906720" cy="4199040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230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Полілінія: фігура 454"/>
          <p:cNvSpPr/>
          <p:nvPr/>
        </p:nvSpPr>
        <p:spPr>
          <a:xfrm>
            <a:off x="7269840" y="1080"/>
            <a:ext cx="2809800" cy="5668920"/>
          </a:xfrm>
          <a:custGeom>
            <a:avLst/>
            <a:gdLst/>
            <a:ahLst/>
            <a:cxnLst/>
            <a:rect l="l" t="t" r="r" b="b"/>
            <a:pathLst>
              <a:path w="7807" h="15749">
                <a:moveTo>
                  <a:pt x="7806" y="0"/>
                </a:moveTo>
                <a:cubicBezTo>
                  <a:pt x="3495" y="0"/>
                  <a:pt x="0" y="3495"/>
                  <a:pt x="0" y="7805"/>
                </a:cubicBezTo>
                <a:cubicBezTo>
                  <a:pt x="0" y="12115"/>
                  <a:pt x="3495" y="15748"/>
                  <a:pt x="7806" y="15748"/>
                </a:cubicBezTo>
                <a:cubicBezTo>
                  <a:pt x="7806" y="10499"/>
                  <a:pt x="7806" y="5249"/>
                  <a:pt x="7806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увати 48"/>
          <p:cNvGrpSpPr/>
          <p:nvPr/>
        </p:nvGrpSpPr>
        <p:grpSpPr>
          <a:xfrm>
            <a:off x="2416320" y="215640"/>
            <a:ext cx="5248440" cy="80280"/>
            <a:chOff x="2416320" y="215640"/>
            <a:chExt cx="5248440" cy="80280"/>
          </a:xfrm>
        </p:grpSpPr>
        <p:sp>
          <p:nvSpPr>
            <p:cNvPr id="50" name="Полілінія: фігура 49"/>
            <p:cNvSpPr/>
            <p:nvPr/>
          </p:nvSpPr>
          <p:spPr>
            <a:xfrm>
              <a:off x="509832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Полілінія: фігура 50"/>
            <p:cNvSpPr/>
            <p:nvPr/>
          </p:nvSpPr>
          <p:spPr>
            <a:xfrm>
              <a:off x="528984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Полілінія: фігура 51"/>
            <p:cNvSpPr/>
            <p:nvPr/>
          </p:nvSpPr>
          <p:spPr>
            <a:xfrm>
              <a:off x="4710960" y="21564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Полілінія: фігура 52"/>
            <p:cNvSpPr/>
            <p:nvPr/>
          </p:nvSpPr>
          <p:spPr>
            <a:xfrm>
              <a:off x="490212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Полілінія: фігура 53"/>
            <p:cNvSpPr/>
            <p:nvPr/>
          </p:nvSpPr>
          <p:spPr>
            <a:xfrm>
              <a:off x="533016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Полілінія: фігура 54"/>
            <p:cNvSpPr/>
            <p:nvPr/>
          </p:nvSpPr>
          <p:spPr>
            <a:xfrm>
              <a:off x="241632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" name="Групувати 55"/>
          <p:cNvGrpSpPr/>
          <p:nvPr/>
        </p:nvGrpSpPr>
        <p:grpSpPr>
          <a:xfrm>
            <a:off x="2383560" y="5446080"/>
            <a:ext cx="5248440" cy="80280"/>
            <a:chOff x="2383560" y="5446080"/>
            <a:chExt cx="5248440" cy="80280"/>
          </a:xfrm>
        </p:grpSpPr>
        <p:sp>
          <p:nvSpPr>
            <p:cNvPr id="57" name="Полілінія: фігура 56"/>
            <p:cNvSpPr/>
            <p:nvPr/>
          </p:nvSpPr>
          <p:spPr>
            <a:xfrm>
              <a:off x="490212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Полілінія: фігура 57"/>
            <p:cNvSpPr/>
            <p:nvPr/>
          </p:nvSpPr>
          <p:spPr>
            <a:xfrm>
              <a:off x="4710960" y="544608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Полілінія: фігура 58"/>
            <p:cNvSpPr/>
            <p:nvPr/>
          </p:nvSpPr>
          <p:spPr>
            <a:xfrm>
              <a:off x="528984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Полілінія: фігура 59"/>
            <p:cNvSpPr/>
            <p:nvPr/>
          </p:nvSpPr>
          <p:spPr>
            <a:xfrm>
              <a:off x="509832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Полілінія: фігура 60"/>
            <p:cNvSpPr/>
            <p:nvPr/>
          </p:nvSpPr>
          <p:spPr>
            <a:xfrm>
              <a:off x="238356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Полілінія: фігура 61"/>
            <p:cNvSpPr/>
            <p:nvPr/>
          </p:nvSpPr>
          <p:spPr>
            <a:xfrm>
              <a:off x="529740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олілінія: фігура 100"/>
          <p:cNvSpPr/>
          <p:nvPr/>
        </p:nvSpPr>
        <p:spPr>
          <a:xfrm>
            <a:off x="4038480" y="0"/>
            <a:ext cx="6039720" cy="5632920"/>
          </a:xfrm>
          <a:custGeom>
            <a:avLst/>
            <a:gdLst/>
            <a:ahLst/>
            <a:cxnLst/>
            <a:rect l="l" t="t" r="r" b="b"/>
            <a:pathLst>
              <a:path w="16779" h="15649">
                <a:moveTo>
                  <a:pt x="16778" y="0"/>
                </a:moveTo>
                <a:cubicBezTo>
                  <a:pt x="16778" y="5216"/>
                  <a:pt x="16778" y="10432"/>
                  <a:pt x="16778" y="15648"/>
                </a:cubicBezTo>
                <a:cubicBezTo>
                  <a:pt x="11186" y="15648"/>
                  <a:pt x="5593" y="15648"/>
                  <a:pt x="0" y="15648"/>
                </a:cubicBezTo>
                <a:cubicBezTo>
                  <a:pt x="0" y="3267"/>
                  <a:pt x="11861" y="0"/>
                  <a:pt x="16778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Групувати 101"/>
          <p:cNvGrpSpPr/>
          <p:nvPr/>
        </p:nvGrpSpPr>
        <p:grpSpPr>
          <a:xfrm>
            <a:off x="2452320" y="144000"/>
            <a:ext cx="5223960" cy="79920"/>
            <a:chOff x="2452320" y="144000"/>
            <a:chExt cx="5223960" cy="79920"/>
          </a:xfrm>
        </p:grpSpPr>
        <p:sp>
          <p:nvSpPr>
            <p:cNvPr id="103" name="Полілінія: фігура 102"/>
            <p:cNvSpPr/>
            <p:nvPr/>
          </p:nvSpPr>
          <p:spPr>
            <a:xfrm>
              <a:off x="512208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Полілінія: фігура 103"/>
            <p:cNvSpPr/>
            <p:nvPr/>
          </p:nvSpPr>
          <p:spPr>
            <a:xfrm>
              <a:off x="531252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Полілінія: фігура 104"/>
            <p:cNvSpPr/>
            <p:nvPr/>
          </p:nvSpPr>
          <p:spPr>
            <a:xfrm>
              <a:off x="473616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Полілінія: фігура 105"/>
            <p:cNvSpPr/>
            <p:nvPr/>
          </p:nvSpPr>
          <p:spPr>
            <a:xfrm>
              <a:off x="4926960" y="144000"/>
              <a:ext cx="79560" cy="79920"/>
            </a:xfrm>
            <a:custGeom>
              <a:avLst/>
              <a:gdLst/>
              <a:ahLst/>
              <a:cxnLst/>
              <a:rect l="l" t="t" r="r" b="b"/>
              <a:pathLst>
                <a:path w="223" h="224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Полілінія: фігура 106"/>
            <p:cNvSpPr/>
            <p:nvPr/>
          </p:nvSpPr>
          <p:spPr>
            <a:xfrm>
              <a:off x="5352840" y="183960"/>
              <a:ext cx="2323440" cy="360"/>
            </a:xfrm>
            <a:custGeom>
              <a:avLst/>
              <a:gdLst/>
              <a:ahLst/>
              <a:cxnLst/>
              <a:rect l="l" t="t" r="r" b="b"/>
              <a:pathLst>
                <a:path w="6456" h="1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Полілінія: фігура 107"/>
            <p:cNvSpPr/>
            <p:nvPr/>
          </p:nvSpPr>
          <p:spPr>
            <a:xfrm>
              <a:off x="2452320" y="183960"/>
              <a:ext cx="2323800" cy="360"/>
            </a:xfrm>
            <a:custGeom>
              <a:avLst/>
              <a:gdLst/>
              <a:ahLst/>
              <a:cxnLst/>
              <a:rect l="l" t="t" r="r" b="b"/>
              <a:pathLst>
                <a:path w="6457" h="1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" name="Групувати 108"/>
          <p:cNvGrpSpPr/>
          <p:nvPr/>
        </p:nvGrpSpPr>
        <p:grpSpPr>
          <a:xfrm>
            <a:off x="4706280" y="393480"/>
            <a:ext cx="4761360" cy="4761000"/>
            <a:chOff x="4706280" y="393480"/>
            <a:chExt cx="4761360" cy="4761000"/>
          </a:xfrm>
        </p:grpSpPr>
        <p:sp>
          <p:nvSpPr>
            <p:cNvPr id="110" name="Полілінія: фігура 109"/>
            <p:cNvSpPr/>
            <p:nvPr/>
          </p:nvSpPr>
          <p:spPr>
            <a:xfrm>
              <a:off x="4706280" y="393480"/>
              <a:ext cx="4761360" cy="4761000"/>
            </a:xfrm>
            <a:custGeom>
              <a:avLst/>
              <a:gdLst/>
              <a:ahLst/>
              <a:cxnLst/>
              <a:rect l="l" t="t" r="r" b="b"/>
              <a:pathLst>
                <a:path w="13228" h="13227">
                  <a:moveTo>
                    <a:pt x="0" y="0"/>
                  </a:moveTo>
                  <a:cubicBezTo>
                    <a:pt x="4409" y="0"/>
                    <a:pt x="8818" y="0"/>
                    <a:pt x="13227" y="0"/>
                  </a:cubicBezTo>
                  <a:cubicBezTo>
                    <a:pt x="13227" y="4409"/>
                    <a:pt x="13227" y="8817"/>
                    <a:pt x="13227" y="13226"/>
                  </a:cubicBezTo>
                  <a:cubicBezTo>
                    <a:pt x="8818" y="13226"/>
                    <a:pt x="4409" y="13226"/>
                    <a:pt x="0" y="13226"/>
                  </a:cubicBezTo>
                  <a:cubicBezTo>
                    <a:pt x="0" y="8817"/>
                    <a:pt x="0" y="4409"/>
                    <a:pt x="0" y="0"/>
                  </a:cubicBezTo>
                  <a:close/>
                </a:path>
              </a:pathLst>
            </a:custGeom>
            <a:noFill/>
            <a:ln w="56880" cap="rnd">
              <a:solidFill>
                <a:srgbClr val="60C4E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Полілінія: фігура 110"/>
            <p:cNvSpPr/>
            <p:nvPr/>
          </p:nvSpPr>
          <p:spPr>
            <a:xfrm>
              <a:off x="4989960" y="677520"/>
              <a:ext cx="4193640" cy="4192920"/>
            </a:xfrm>
            <a:custGeom>
              <a:avLst/>
              <a:gdLst/>
              <a:ahLst/>
              <a:cxnLst/>
              <a:rect l="l" t="t" r="r" b="b"/>
              <a:pathLst>
                <a:path w="11651" h="11649">
                  <a:moveTo>
                    <a:pt x="0" y="0"/>
                  </a:moveTo>
                  <a:cubicBezTo>
                    <a:pt x="3883" y="0"/>
                    <a:pt x="7766" y="0"/>
                    <a:pt x="11650" y="0"/>
                  </a:cubicBezTo>
                  <a:cubicBezTo>
                    <a:pt x="11650" y="3883"/>
                    <a:pt x="11650" y="7766"/>
                    <a:pt x="11650" y="11648"/>
                  </a:cubicBezTo>
                  <a:cubicBezTo>
                    <a:pt x="7766" y="11648"/>
                    <a:pt x="3883" y="11648"/>
                    <a:pt x="0" y="11648"/>
                  </a:cubicBezTo>
                  <a:cubicBezTo>
                    <a:pt x="0" y="7766"/>
                    <a:pt x="0" y="3883"/>
                    <a:pt x="0" y="0"/>
                  </a:cubicBezTo>
                  <a:close/>
                </a:path>
              </a:pathLst>
            </a:custGeom>
            <a:noFill/>
            <a:ln w="56880" cap="rnd">
              <a:solidFill>
                <a:srgbClr val="60C4E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Групувати 187"/>
          <p:cNvGrpSpPr/>
          <p:nvPr/>
        </p:nvGrpSpPr>
        <p:grpSpPr>
          <a:xfrm>
            <a:off x="10800" y="360"/>
            <a:ext cx="3234960" cy="5693760"/>
            <a:chOff x="10800" y="360"/>
            <a:chExt cx="3234960" cy="5693760"/>
          </a:xfrm>
        </p:grpSpPr>
        <p:sp>
          <p:nvSpPr>
            <p:cNvPr id="189" name="Полілінія: фігура 188"/>
            <p:cNvSpPr/>
            <p:nvPr/>
          </p:nvSpPr>
          <p:spPr>
            <a:xfrm>
              <a:off x="10800" y="360"/>
              <a:ext cx="1850760" cy="1946520"/>
            </a:xfrm>
            <a:custGeom>
              <a:avLst/>
              <a:gdLst/>
              <a:ahLst/>
              <a:cxnLst/>
              <a:rect l="l" t="t" r="r" b="b"/>
              <a:pathLst>
                <a:path w="5143" h="5409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Полілінія: фігура 189"/>
            <p:cNvSpPr/>
            <p:nvPr/>
          </p:nvSpPr>
          <p:spPr>
            <a:xfrm>
              <a:off x="10800" y="2327760"/>
              <a:ext cx="2012400" cy="2030400"/>
            </a:xfrm>
            <a:custGeom>
              <a:avLst/>
              <a:gdLst/>
              <a:ahLst/>
              <a:cxnLst/>
              <a:rect l="l" t="t" r="r" b="b"/>
              <a:pathLst>
                <a:path w="5592" h="5642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Полілінія: фігура 190"/>
            <p:cNvSpPr/>
            <p:nvPr/>
          </p:nvSpPr>
          <p:spPr>
            <a:xfrm>
              <a:off x="10800" y="200520"/>
              <a:ext cx="3193200" cy="3238920"/>
            </a:xfrm>
            <a:custGeom>
              <a:avLst/>
              <a:gdLst/>
              <a:ahLst/>
              <a:cxnLst/>
              <a:rect l="l" t="t" r="r" b="b"/>
              <a:pathLst>
                <a:path w="8872" h="8999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Полілінія: фігура 191"/>
            <p:cNvSpPr/>
            <p:nvPr/>
          </p:nvSpPr>
          <p:spPr>
            <a:xfrm>
              <a:off x="10800" y="2680920"/>
              <a:ext cx="3234960" cy="2977200"/>
            </a:xfrm>
            <a:custGeom>
              <a:avLst/>
              <a:gdLst/>
              <a:ahLst/>
              <a:cxnLst/>
              <a:rect l="l" t="t" r="r" b="b"/>
              <a:pathLst>
                <a:path w="8988" h="8272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lnTo>
                    <a:pt x="7027" y="0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Полілінія: фігура 192"/>
            <p:cNvSpPr/>
            <p:nvPr/>
          </p:nvSpPr>
          <p:spPr>
            <a:xfrm>
              <a:off x="277560" y="4977000"/>
              <a:ext cx="1567800" cy="717120"/>
            </a:xfrm>
            <a:custGeom>
              <a:avLst/>
              <a:gdLst/>
              <a:ahLst/>
              <a:cxnLst/>
              <a:rect l="l" t="t" r="r" b="b"/>
              <a:pathLst>
                <a:path w="4357" h="1994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Полілінія: фігура 193"/>
            <p:cNvSpPr/>
            <p:nvPr/>
          </p:nvSpPr>
          <p:spPr>
            <a:xfrm>
              <a:off x="10800" y="360"/>
              <a:ext cx="1398600" cy="912600"/>
            </a:xfrm>
            <a:custGeom>
              <a:avLst/>
              <a:gdLst/>
              <a:ahLst/>
              <a:cxnLst/>
              <a:rect l="l" t="t" r="r" b="b"/>
              <a:pathLst>
                <a:path w="3887" h="2537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5" name="Полілінія: фігура 194"/>
          <p:cNvSpPr/>
          <p:nvPr/>
        </p:nvSpPr>
        <p:spPr>
          <a:xfrm>
            <a:off x="10800" y="5669640"/>
            <a:ext cx="10068480" cy="10080"/>
          </a:xfrm>
          <a:custGeom>
            <a:avLst/>
            <a:gdLst/>
            <a:ahLst/>
            <a:cxnLst/>
            <a:rect l="l" t="t" r="r" b="b"/>
            <a:pathLst>
              <a:path w="27970" h="30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Групувати 233"/>
          <p:cNvGrpSpPr/>
          <p:nvPr/>
        </p:nvGrpSpPr>
        <p:grpSpPr>
          <a:xfrm>
            <a:off x="1190520" y="664200"/>
            <a:ext cx="2409480" cy="4372920"/>
            <a:chOff x="1190520" y="664200"/>
            <a:chExt cx="2409480" cy="4372920"/>
          </a:xfrm>
        </p:grpSpPr>
        <p:sp>
          <p:nvSpPr>
            <p:cNvPr id="235" name="Полілінія: фігура 234"/>
            <p:cNvSpPr/>
            <p:nvPr/>
          </p:nvSpPr>
          <p:spPr>
            <a:xfrm>
              <a:off x="2077200" y="8114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Полілінія: фігура 235"/>
            <p:cNvSpPr/>
            <p:nvPr/>
          </p:nvSpPr>
          <p:spPr>
            <a:xfrm>
              <a:off x="1190520" y="16830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Полілінія: фігура 236"/>
            <p:cNvSpPr/>
            <p:nvPr/>
          </p:nvSpPr>
          <p:spPr>
            <a:xfrm>
              <a:off x="2077200" y="26427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Полілінія: фігура 237"/>
            <p:cNvSpPr/>
            <p:nvPr/>
          </p:nvSpPr>
          <p:spPr>
            <a:xfrm>
              <a:off x="1190520" y="35143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Полілінія: фігура 238"/>
            <p:cNvSpPr/>
            <p:nvPr/>
          </p:nvSpPr>
          <p:spPr>
            <a:xfrm>
              <a:off x="2077200" y="6642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Полілінія: фігура 239"/>
            <p:cNvSpPr/>
            <p:nvPr/>
          </p:nvSpPr>
          <p:spPr>
            <a:xfrm>
              <a:off x="1190520" y="15357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Полілінія: фігура 240"/>
            <p:cNvSpPr/>
            <p:nvPr/>
          </p:nvSpPr>
          <p:spPr>
            <a:xfrm>
              <a:off x="2077200" y="249588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Полілінія: фігура 241"/>
            <p:cNvSpPr/>
            <p:nvPr/>
          </p:nvSpPr>
          <p:spPr>
            <a:xfrm>
              <a:off x="1190520" y="3367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3" name="Полілінія: фігура 242"/>
          <p:cNvSpPr/>
          <p:nvPr/>
        </p:nvSpPr>
        <p:spPr>
          <a:xfrm>
            <a:off x="14040" y="5667120"/>
            <a:ext cx="10068480" cy="360"/>
          </a:xfrm>
          <a:custGeom>
            <a:avLst/>
            <a:gdLst/>
            <a:ahLst/>
            <a:cxnLst/>
            <a:rect l="l" t="t" r="r" b="b"/>
            <a:pathLst>
              <a:path w="27970" h="1">
                <a:moveTo>
                  <a:pt x="0" y="0"/>
                </a:moveTo>
                <a:lnTo>
                  <a:pt x="27969" y="0"/>
                </a:lnTo>
                <a:lnTo>
                  <a:pt x="27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4" name="Групувати 243"/>
          <p:cNvGrpSpPr/>
          <p:nvPr/>
        </p:nvGrpSpPr>
        <p:grpSpPr>
          <a:xfrm>
            <a:off x="9783000" y="208080"/>
            <a:ext cx="80280" cy="5249520"/>
            <a:chOff x="9783000" y="208080"/>
            <a:chExt cx="80280" cy="5249520"/>
          </a:xfrm>
        </p:grpSpPr>
        <p:sp>
          <p:nvSpPr>
            <p:cNvPr id="245" name="Полілінія: фігура 244"/>
            <p:cNvSpPr/>
            <p:nvPr/>
          </p:nvSpPr>
          <p:spPr>
            <a:xfrm>
              <a:off x="9783000" y="28908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2"/>
                  </a:lnTo>
                  <a:lnTo>
                    <a:pt x="69" y="215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Полілінія: фігура 245"/>
            <p:cNvSpPr/>
            <p:nvPr/>
          </p:nvSpPr>
          <p:spPr>
            <a:xfrm>
              <a:off x="9783000" y="30819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7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Полілінія: фігура 246"/>
            <p:cNvSpPr/>
            <p:nvPr/>
          </p:nvSpPr>
          <p:spPr>
            <a:xfrm>
              <a:off x="9783000" y="2503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Полілінія: фігура 247"/>
            <p:cNvSpPr/>
            <p:nvPr/>
          </p:nvSpPr>
          <p:spPr>
            <a:xfrm>
              <a:off x="9783000" y="26946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Пряма сполучна лінія 248"/>
            <p:cNvSpPr/>
            <p:nvPr/>
          </p:nvSpPr>
          <p:spPr>
            <a:xfrm>
              <a:off x="9823320" y="3122280"/>
              <a:ext cx="360" cy="2335320"/>
            </a:xfrm>
            <a:prstGeom prst="line">
              <a:avLst/>
            </a:prstGeom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Пряма сполучна лінія 249"/>
            <p:cNvSpPr/>
            <p:nvPr/>
          </p:nvSpPr>
          <p:spPr>
            <a:xfrm>
              <a:off x="9823320" y="208080"/>
              <a:ext cx="360" cy="2335320"/>
            </a:xfrm>
            <a:prstGeom prst="line">
              <a:avLst/>
            </a:prstGeom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51" name="Рисунок 250"/>
          <p:cNvPicPr/>
          <p:nvPr/>
        </p:nvPicPr>
        <p:blipFill>
          <a:blip r:embed="rId15"/>
          <a:stretch/>
        </p:blipFill>
        <p:spPr>
          <a:xfrm>
            <a:off x="360" y="546552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Групувати 289"/>
          <p:cNvGrpSpPr/>
          <p:nvPr/>
        </p:nvGrpSpPr>
        <p:grpSpPr>
          <a:xfrm>
            <a:off x="6216120" y="658800"/>
            <a:ext cx="2409480" cy="4372920"/>
            <a:chOff x="6216120" y="658800"/>
            <a:chExt cx="2409480" cy="4372920"/>
          </a:xfrm>
        </p:grpSpPr>
        <p:sp>
          <p:nvSpPr>
            <p:cNvPr id="291" name="Полілінія: фігура 290"/>
            <p:cNvSpPr/>
            <p:nvPr/>
          </p:nvSpPr>
          <p:spPr>
            <a:xfrm>
              <a:off x="7102800" y="8060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Полілінія: фігура 291"/>
            <p:cNvSpPr/>
            <p:nvPr/>
          </p:nvSpPr>
          <p:spPr>
            <a:xfrm>
              <a:off x="6216120" y="16776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Полілінія: фігура 292"/>
            <p:cNvSpPr/>
            <p:nvPr/>
          </p:nvSpPr>
          <p:spPr>
            <a:xfrm>
              <a:off x="7102800" y="26373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Полілінія: фігура 293"/>
            <p:cNvSpPr/>
            <p:nvPr/>
          </p:nvSpPr>
          <p:spPr>
            <a:xfrm>
              <a:off x="6216120" y="35089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Полілінія: фігура 294"/>
            <p:cNvSpPr/>
            <p:nvPr/>
          </p:nvSpPr>
          <p:spPr>
            <a:xfrm>
              <a:off x="7102800" y="6588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Полілінія: фігура 295"/>
            <p:cNvSpPr/>
            <p:nvPr/>
          </p:nvSpPr>
          <p:spPr>
            <a:xfrm>
              <a:off x="6216120" y="15303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Полілінія: фігура 296"/>
            <p:cNvSpPr/>
            <p:nvPr/>
          </p:nvSpPr>
          <p:spPr>
            <a:xfrm>
              <a:off x="7102800" y="249048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Полілінія: фігура 297"/>
            <p:cNvSpPr/>
            <p:nvPr/>
          </p:nvSpPr>
          <p:spPr>
            <a:xfrm>
              <a:off x="6216120" y="33616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9" name="Полілінія: фігура 298"/>
          <p:cNvSpPr/>
          <p:nvPr/>
        </p:nvSpPr>
        <p:spPr>
          <a:xfrm>
            <a:off x="9758160" y="289404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2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Полілінія: фігура 299"/>
          <p:cNvSpPr/>
          <p:nvPr/>
        </p:nvSpPr>
        <p:spPr>
          <a:xfrm>
            <a:off x="9758160" y="308556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Полілінія: фігура 300"/>
          <p:cNvSpPr/>
          <p:nvPr/>
        </p:nvSpPr>
        <p:spPr>
          <a:xfrm>
            <a:off x="9758160" y="250668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8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4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8"/>
                  <a:pt x="92" y="224"/>
                  <a:pt x="112" y="224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Полілінія: фігура 301"/>
          <p:cNvSpPr/>
          <p:nvPr/>
        </p:nvSpPr>
        <p:spPr>
          <a:xfrm>
            <a:off x="9758160" y="269784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6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3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Полілінія: фігура 302"/>
          <p:cNvSpPr/>
          <p:nvPr/>
        </p:nvSpPr>
        <p:spPr>
          <a:xfrm>
            <a:off x="9798480" y="3125880"/>
            <a:ext cx="360" cy="2334240"/>
          </a:xfrm>
          <a:custGeom>
            <a:avLst/>
            <a:gdLst/>
            <a:ahLst/>
            <a:cxnLst/>
            <a:rect l="l" t="t" r="r" b="b"/>
            <a:pathLst>
              <a:path w="1" h="6486">
                <a:moveTo>
                  <a:pt x="0" y="0"/>
                </a:moveTo>
                <a:cubicBezTo>
                  <a:pt x="0" y="2162"/>
                  <a:pt x="0" y="4323"/>
                  <a:pt x="0" y="6485"/>
                </a:cubicBezTo>
              </a:path>
            </a:pathLst>
          </a:custGeom>
          <a:noFill/>
          <a:ln w="10440" cap="rnd">
            <a:solidFill>
              <a:srgbClr val="F8B6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Полілінія: фігура 303"/>
          <p:cNvSpPr/>
          <p:nvPr/>
        </p:nvSpPr>
        <p:spPr>
          <a:xfrm>
            <a:off x="9798480" y="212040"/>
            <a:ext cx="360" cy="2334600"/>
          </a:xfrm>
          <a:custGeom>
            <a:avLst/>
            <a:gdLst/>
            <a:ahLst/>
            <a:cxnLst/>
            <a:rect l="l" t="t" r="r" b="b"/>
            <a:pathLst>
              <a:path w="1" h="6487">
                <a:moveTo>
                  <a:pt x="0" y="0"/>
                </a:moveTo>
                <a:cubicBezTo>
                  <a:pt x="0" y="2162"/>
                  <a:pt x="0" y="4324"/>
                  <a:pt x="0" y="6486"/>
                </a:cubicBezTo>
              </a:path>
            </a:pathLst>
          </a:custGeom>
          <a:noFill/>
          <a:ln w="104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5" name="Рисунок 304"/>
          <p:cNvPicPr/>
          <p:nvPr/>
        </p:nvPicPr>
        <p:blipFill>
          <a:blip r:embed="rId15"/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олілінія: фігура 343"/>
          <p:cNvSpPr/>
          <p:nvPr/>
        </p:nvSpPr>
        <p:spPr>
          <a:xfrm>
            <a:off x="0" y="997920"/>
            <a:ext cx="2520000" cy="3674160"/>
          </a:xfrm>
          <a:custGeom>
            <a:avLst/>
            <a:gdLst/>
            <a:ahLst/>
            <a:cxnLst/>
            <a:rect l="l" t="t" r="r" b="b"/>
            <a:pathLst>
              <a:path w="7002" h="10208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Полілінія: фігура 344"/>
          <p:cNvSpPr/>
          <p:nvPr/>
        </p:nvSpPr>
        <p:spPr>
          <a:xfrm>
            <a:off x="2520360" y="997920"/>
            <a:ext cx="2519640" cy="3674160"/>
          </a:xfrm>
          <a:custGeom>
            <a:avLst/>
            <a:gdLst/>
            <a:ahLst/>
            <a:cxnLst/>
            <a:rect l="l" t="t" r="r" b="b"/>
            <a:pathLst>
              <a:path w="7001" h="10208">
                <a:moveTo>
                  <a:pt x="0" y="0"/>
                </a:moveTo>
                <a:cubicBezTo>
                  <a:pt x="2333" y="0"/>
                  <a:pt x="4667" y="0"/>
                  <a:pt x="7000" y="0"/>
                </a:cubicBezTo>
                <a:cubicBezTo>
                  <a:pt x="7000" y="3402"/>
                  <a:pt x="7000" y="6805"/>
                  <a:pt x="7000" y="10207"/>
                </a:cubicBezTo>
                <a:cubicBezTo>
                  <a:pt x="4667" y="10207"/>
                  <a:pt x="2333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Полілінія: фігура 345"/>
          <p:cNvSpPr/>
          <p:nvPr/>
        </p:nvSpPr>
        <p:spPr>
          <a:xfrm>
            <a:off x="5040360" y="997920"/>
            <a:ext cx="2520000" cy="3674160"/>
          </a:xfrm>
          <a:custGeom>
            <a:avLst/>
            <a:gdLst/>
            <a:ahLst/>
            <a:cxnLst/>
            <a:rect l="l" t="t" r="r" b="b"/>
            <a:pathLst>
              <a:path w="7002" h="10208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E54B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Полілінія: фігура 346"/>
          <p:cNvSpPr/>
          <p:nvPr/>
        </p:nvSpPr>
        <p:spPr>
          <a:xfrm>
            <a:off x="7560720" y="997920"/>
            <a:ext cx="2518560" cy="3674160"/>
          </a:xfrm>
          <a:custGeom>
            <a:avLst/>
            <a:gdLst/>
            <a:ahLst/>
            <a:cxnLst/>
            <a:rect l="l" t="t" r="r" b="b"/>
            <a:pathLst>
              <a:path w="6998" h="10208">
                <a:moveTo>
                  <a:pt x="0" y="0"/>
                </a:moveTo>
                <a:cubicBezTo>
                  <a:pt x="2332" y="0"/>
                  <a:pt x="4665" y="0"/>
                  <a:pt x="6997" y="0"/>
                </a:cubicBezTo>
                <a:cubicBezTo>
                  <a:pt x="6997" y="3402"/>
                  <a:pt x="6997" y="6805"/>
                  <a:pt x="6997" y="10207"/>
                </a:cubicBezTo>
                <a:cubicBezTo>
                  <a:pt x="4665" y="10207"/>
                  <a:pt x="2332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F8B6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8" name="Групувати 347"/>
          <p:cNvGrpSpPr/>
          <p:nvPr/>
        </p:nvGrpSpPr>
        <p:grpSpPr>
          <a:xfrm>
            <a:off x="2416680" y="215640"/>
            <a:ext cx="5248440" cy="80280"/>
            <a:chOff x="2416680" y="215640"/>
            <a:chExt cx="5248440" cy="80280"/>
          </a:xfrm>
        </p:grpSpPr>
        <p:sp>
          <p:nvSpPr>
            <p:cNvPr id="349" name="Полілінія: фігура 348"/>
            <p:cNvSpPr/>
            <p:nvPr/>
          </p:nvSpPr>
          <p:spPr>
            <a:xfrm>
              <a:off x="509868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Полілінія: фігура 349"/>
            <p:cNvSpPr/>
            <p:nvPr/>
          </p:nvSpPr>
          <p:spPr>
            <a:xfrm>
              <a:off x="529020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Полілінія: фігура 350"/>
            <p:cNvSpPr/>
            <p:nvPr/>
          </p:nvSpPr>
          <p:spPr>
            <a:xfrm>
              <a:off x="4711320" y="21564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Полілінія: фігура 351"/>
            <p:cNvSpPr/>
            <p:nvPr/>
          </p:nvSpPr>
          <p:spPr>
            <a:xfrm>
              <a:off x="490248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Полілінія: фігура 352"/>
            <p:cNvSpPr/>
            <p:nvPr/>
          </p:nvSpPr>
          <p:spPr>
            <a:xfrm>
              <a:off x="533052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Полілінія: фігура 353"/>
            <p:cNvSpPr/>
            <p:nvPr/>
          </p:nvSpPr>
          <p:spPr>
            <a:xfrm>
              <a:off x="241668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Групувати 354"/>
          <p:cNvGrpSpPr/>
          <p:nvPr/>
        </p:nvGrpSpPr>
        <p:grpSpPr>
          <a:xfrm>
            <a:off x="2383920" y="5446080"/>
            <a:ext cx="5248440" cy="80280"/>
            <a:chOff x="2383920" y="5446080"/>
            <a:chExt cx="5248440" cy="80280"/>
          </a:xfrm>
        </p:grpSpPr>
        <p:sp>
          <p:nvSpPr>
            <p:cNvPr id="356" name="Полілінія: фігура 355"/>
            <p:cNvSpPr/>
            <p:nvPr/>
          </p:nvSpPr>
          <p:spPr>
            <a:xfrm>
              <a:off x="490248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Полілінія: фігура 356"/>
            <p:cNvSpPr/>
            <p:nvPr/>
          </p:nvSpPr>
          <p:spPr>
            <a:xfrm>
              <a:off x="4711320" y="544608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Полілінія: фігура 357"/>
            <p:cNvSpPr/>
            <p:nvPr/>
          </p:nvSpPr>
          <p:spPr>
            <a:xfrm>
              <a:off x="529020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Полілінія: фігура 358"/>
            <p:cNvSpPr/>
            <p:nvPr/>
          </p:nvSpPr>
          <p:spPr>
            <a:xfrm>
              <a:off x="509868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Полілінія: фігура 359"/>
            <p:cNvSpPr/>
            <p:nvPr/>
          </p:nvSpPr>
          <p:spPr>
            <a:xfrm>
              <a:off x="238392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Полілінія: фігура 360"/>
            <p:cNvSpPr/>
            <p:nvPr/>
          </p:nvSpPr>
          <p:spPr>
            <a:xfrm>
              <a:off x="529776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Групувати 399"/>
          <p:cNvGrpSpPr/>
          <p:nvPr/>
        </p:nvGrpSpPr>
        <p:grpSpPr>
          <a:xfrm>
            <a:off x="6206040" y="668520"/>
            <a:ext cx="2409480" cy="4372920"/>
            <a:chOff x="6206040" y="668520"/>
            <a:chExt cx="2409480" cy="4372920"/>
          </a:xfrm>
        </p:grpSpPr>
        <p:sp>
          <p:nvSpPr>
            <p:cNvPr id="401" name="Полілінія: фігура 400"/>
            <p:cNvSpPr/>
            <p:nvPr/>
          </p:nvSpPr>
          <p:spPr>
            <a:xfrm>
              <a:off x="7092720" y="81576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Полілінія: фігура 401"/>
            <p:cNvSpPr/>
            <p:nvPr/>
          </p:nvSpPr>
          <p:spPr>
            <a:xfrm>
              <a:off x="6206040" y="16873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Полілінія: фігура 402"/>
            <p:cNvSpPr/>
            <p:nvPr/>
          </p:nvSpPr>
          <p:spPr>
            <a:xfrm>
              <a:off x="7092720" y="2647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Полілінія: фігура 403"/>
            <p:cNvSpPr/>
            <p:nvPr/>
          </p:nvSpPr>
          <p:spPr>
            <a:xfrm>
              <a:off x="6206040" y="35186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Полілінія: фігура 404"/>
            <p:cNvSpPr/>
            <p:nvPr/>
          </p:nvSpPr>
          <p:spPr>
            <a:xfrm>
              <a:off x="7092720" y="6685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Полілінія: фігура 405"/>
            <p:cNvSpPr/>
            <p:nvPr/>
          </p:nvSpPr>
          <p:spPr>
            <a:xfrm>
              <a:off x="6206040" y="1540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Полілінія: фігура 406"/>
            <p:cNvSpPr/>
            <p:nvPr/>
          </p:nvSpPr>
          <p:spPr>
            <a:xfrm>
              <a:off x="7092720" y="25002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Полілінія: фігура 407"/>
            <p:cNvSpPr/>
            <p:nvPr/>
          </p:nvSpPr>
          <p:spPr>
            <a:xfrm>
              <a:off x="6206040" y="337140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9" name="Групувати 408"/>
          <p:cNvGrpSpPr/>
          <p:nvPr/>
        </p:nvGrpSpPr>
        <p:grpSpPr>
          <a:xfrm>
            <a:off x="9758160" y="210960"/>
            <a:ext cx="80280" cy="5248080"/>
            <a:chOff x="9758160" y="210960"/>
            <a:chExt cx="80280" cy="5248080"/>
          </a:xfrm>
        </p:grpSpPr>
        <p:sp>
          <p:nvSpPr>
            <p:cNvPr id="410" name="Полілінія: фігура 409"/>
            <p:cNvSpPr/>
            <p:nvPr/>
          </p:nvSpPr>
          <p:spPr>
            <a:xfrm>
              <a:off x="9758160" y="28929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2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Полілінія: фігура 410"/>
            <p:cNvSpPr/>
            <p:nvPr/>
          </p:nvSpPr>
          <p:spPr>
            <a:xfrm>
              <a:off x="9758160" y="30844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Полілінія: фігура 411"/>
            <p:cNvSpPr/>
            <p:nvPr/>
          </p:nvSpPr>
          <p:spPr>
            <a:xfrm>
              <a:off x="9758160" y="25056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4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Полілінія: фігура 412"/>
            <p:cNvSpPr/>
            <p:nvPr/>
          </p:nvSpPr>
          <p:spPr>
            <a:xfrm>
              <a:off x="9758160" y="26967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6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Полілінія: фігура 413"/>
            <p:cNvSpPr/>
            <p:nvPr/>
          </p:nvSpPr>
          <p:spPr>
            <a:xfrm>
              <a:off x="9798480" y="3124800"/>
              <a:ext cx="360" cy="2334240"/>
            </a:xfrm>
            <a:custGeom>
              <a:avLst/>
              <a:gdLst/>
              <a:ahLst/>
              <a:cxnLst/>
              <a:rect l="l" t="t" r="r" b="b"/>
              <a:pathLst>
                <a:path w="1" h="6486">
                  <a:moveTo>
                    <a:pt x="0" y="0"/>
                  </a:moveTo>
                  <a:cubicBezTo>
                    <a:pt x="0" y="2162"/>
                    <a:pt x="0" y="4323"/>
                    <a:pt x="0" y="6485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Полілінія: фігура 414"/>
            <p:cNvSpPr/>
            <p:nvPr/>
          </p:nvSpPr>
          <p:spPr>
            <a:xfrm>
              <a:off x="9798480" y="210960"/>
              <a:ext cx="360" cy="2334600"/>
            </a:xfrm>
            <a:custGeom>
              <a:avLst/>
              <a:gdLst/>
              <a:ahLst/>
              <a:cxnLst/>
              <a:rect l="l" t="t" r="r" b="b"/>
              <a:pathLst>
                <a:path w="1" h="6487">
                  <a:moveTo>
                    <a:pt x="0" y="0"/>
                  </a:moveTo>
                  <a:cubicBezTo>
                    <a:pt x="0" y="2162"/>
                    <a:pt x="0" y="4324"/>
                    <a:pt x="0" y="6486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16" name="Рисунок 415"/>
          <p:cNvPicPr/>
          <p:nvPr/>
        </p:nvPicPr>
        <p:blipFill>
          <a:blip r:embed="rId15"/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ivne1.tv/news/55559-yak-stvoriti-bizibordi-dlya-dityachoho-rozvitku-ta-rozvah" TargetMode="Externa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61">
            <a:extLst>
              <a:ext uri="{FF2B5EF4-FFF2-40B4-BE49-F238E27FC236}">
                <a16:creationId xmlns="" xmlns:a16="http://schemas.microsoft.com/office/drawing/2014/main" id="{F0AED851-54B9-4765-92D2-F0BE443BE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080624" cy="5670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DE07C4-A264-AE56-15B9-753C83F6C3EF}"/>
              </a:ext>
            </a:extLst>
          </p:cNvPr>
          <p:cNvSpPr txBox="1"/>
          <p:nvPr/>
        </p:nvSpPr>
        <p:spPr>
          <a:xfrm>
            <a:off x="5448170" y="1372008"/>
            <a:ext cx="4333559" cy="19741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kern="1200" dirty="0">
                <a:solidFill>
                  <a:srgbClr val="00B050"/>
                </a:solidFill>
                <a:latin typeface="Times New Roman"/>
                <a:ea typeface="+mj-ea"/>
                <a:cs typeface="+mj-cs"/>
              </a:rPr>
              <a:t>"</a:t>
            </a:r>
            <a:r>
              <a:rPr lang="en-US" sz="6000" b="1" u="sng" kern="1200" dirty="0" err="1">
                <a:solidFill>
                  <a:srgbClr val="00B050"/>
                </a:solidFill>
                <a:latin typeface="Times New Roman"/>
                <a:ea typeface="+mj-ea"/>
                <a:cs typeface="+mj-cs"/>
              </a:rPr>
              <a:t>Бізіборди</a:t>
            </a:r>
            <a:r>
              <a:rPr lang="en-US" sz="6000" b="1" u="sng" kern="1200" dirty="0">
                <a:solidFill>
                  <a:srgbClr val="00B050"/>
                </a:solidFill>
                <a:latin typeface="Times New Roman"/>
                <a:ea typeface="+mj-ea"/>
                <a:cs typeface="+mj-cs"/>
              </a:rPr>
              <a:t>"</a:t>
            </a:r>
            <a:endParaRPr lang="uk-UA" sz="6000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79" name="Rectangle 63">
            <a:extLst>
              <a:ext uri="{FF2B5EF4-FFF2-40B4-BE49-F238E27FC236}">
                <a16:creationId xmlns=""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35546" cy="567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0785" y="324031"/>
            <a:ext cx="4968681" cy="4975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Зображення, що містить текст, особа, у приміщенні&#10;&#10;Опис створено автоматично">
            <a:extLst>
              <a:ext uri="{FF2B5EF4-FFF2-40B4-BE49-F238E27FC236}">
                <a16:creationId xmlns="" xmlns:a16="http://schemas.microsoft.com/office/drawing/2014/main" id="{6B7D9BCA-6413-8524-9A06-C71E4052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t="16602" r="16563" b="8882"/>
          <a:stretch/>
        </p:blipFill>
        <p:spPr>
          <a:xfrm>
            <a:off x="1298939" y="551285"/>
            <a:ext cx="3192373" cy="4519399"/>
          </a:xfrm>
          <a:prstGeom prst="rect">
            <a:avLst/>
          </a:prstGeom>
        </p:spPr>
      </p:pic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475785" y="2468146"/>
            <a:ext cx="604837" cy="55685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9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70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74B803-EC4C-87ED-DC46-50F0A5F8B84E}"/>
              </a:ext>
            </a:extLst>
          </p:cNvPr>
          <p:cNvSpPr txBox="1"/>
          <p:nvPr/>
        </p:nvSpPr>
        <p:spPr>
          <a:xfrm>
            <a:off x="5338721" y="2949569"/>
            <a:ext cx="46772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B7545"/>
                </a:solidFill>
                <a:latin typeface="Times New Roman"/>
                <a:cs typeface="Times New Roman"/>
              </a:rPr>
              <a:t>Вихователь </a:t>
            </a:r>
            <a:endParaRPr lang="uk-UA" sz="2400" b="1">
              <a:solidFill>
                <a:srgbClr val="0B7545"/>
              </a:solidFill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0B7545"/>
                </a:solidFill>
                <a:latin typeface="Times New Roman"/>
                <a:cs typeface="Times New Roman"/>
              </a:rPr>
              <a:t>КЗ "ДНЗ №1 ВМР"</a:t>
            </a:r>
            <a:endParaRPr lang="en-US" sz="2400" b="1">
              <a:solidFill>
                <a:srgbClr val="0B7545"/>
              </a:solidFill>
              <a:latin typeface="Times New Roman"/>
              <a:ea typeface="+mn-lt"/>
              <a:cs typeface="+mn-lt"/>
            </a:endParaRPr>
          </a:p>
          <a:p>
            <a:pPr algn="ctr"/>
            <a:r>
              <a:rPr lang="uk-UA" sz="2400" b="1" dirty="0">
                <a:solidFill>
                  <a:srgbClr val="0B7545"/>
                </a:solidFill>
                <a:latin typeface="Times New Roman"/>
              </a:rPr>
              <a:t>Степанюк Наталія Вікторівна</a:t>
            </a:r>
          </a:p>
        </p:txBody>
      </p:sp>
    </p:spTree>
    <p:extLst>
      <p:ext uri="{BB962C8B-B14F-4D97-AF65-F5344CB8AC3E}">
        <p14:creationId xmlns:p14="http://schemas.microsoft.com/office/powerpoint/2010/main" val="243250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5A2740-3F77-CAB1-765C-9D8E46782208}"/>
              </a:ext>
            </a:extLst>
          </p:cNvPr>
          <p:cNvSpPr txBox="1"/>
          <p:nvPr/>
        </p:nvSpPr>
        <p:spPr>
          <a:xfrm>
            <a:off x="393214" y="318651"/>
            <a:ext cx="4332894" cy="50285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Переваги </a:t>
            </a:r>
            <a:r>
              <a:rPr lang="uk-UA" b="1" dirty="0" err="1">
                <a:solidFill>
                  <a:srgbClr val="002060"/>
                </a:solidFill>
                <a:latin typeface="Times New Roman"/>
              </a:rPr>
              <a:t>бізіборда</a:t>
            </a:r>
            <a:r>
              <a:rPr lang="uk-UA" b="1" dirty="0">
                <a:solidFill>
                  <a:srgbClr val="002060"/>
                </a:solidFill>
                <a:latin typeface="Times New Roman"/>
              </a:rPr>
              <a:t>:</a:t>
            </a:r>
            <a:endParaRPr lang="uk-UA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вчить концентрації та терпінню;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тренує логічне мислення дитини;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сприяє фізичному розвитку;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розвиває дрібну моторику;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допомагає розвивати творчу уяву;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розширює кругозір;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дарує малечі відчуття впевненості;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формує бажання вчитися;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замінює іграшки, які не мають сенсу;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uk-UA" b="1" dirty="0">
                <a:solidFill>
                  <a:srgbClr val="002060"/>
                </a:solidFill>
                <a:latin typeface="Times New Roman"/>
              </a:rPr>
              <a:t>навчає самостійності.</a:t>
            </a:r>
          </a:p>
        </p:txBody>
      </p:sp>
      <p:pic>
        <p:nvPicPr>
          <p:cNvPr id="3" name="Рисунок 3" descr="Зображення, що містить особа, у приміщенні, маленький, немовля&#10;&#10;Опис створено автоматично">
            <a:extLst>
              <a:ext uri="{FF2B5EF4-FFF2-40B4-BE49-F238E27FC236}">
                <a16:creationId xmlns="" xmlns:a16="http://schemas.microsoft.com/office/drawing/2014/main" id="{3A3B9CA0-9DA6-7420-9D7A-9FF933F6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89" y="253996"/>
            <a:ext cx="3927324" cy="50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292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5A2740-3F77-CAB1-765C-9D8E46782208}"/>
              </a:ext>
            </a:extLst>
          </p:cNvPr>
          <p:cNvSpPr txBox="1"/>
          <p:nvPr/>
        </p:nvSpPr>
        <p:spPr>
          <a:xfrm>
            <a:off x="714374" y="361514"/>
            <a:ext cx="8586789" cy="512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ВИКОРИСТАНІ ДЖЕРЕЛА: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Бізіборд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розвивальна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дошка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Дошкільне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виховання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. - 2018.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-№ 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5. </a:t>
            </a:r>
            <a:endParaRPr lang="ru-RU" sz="2000" b="1" dirty="0" smtClean="0">
              <a:solidFill>
                <a:srgbClr val="002060"/>
              </a:solidFill>
              <a:latin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Як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створити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бізіборди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дитячого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розваг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?</a:t>
            </a:r>
            <a:r>
              <a:rPr lang="en-US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hlinkClick r:id="rId2"/>
              </a:rPr>
              <a:t>rivne1.tv/news/55559-yak-stvoriti-bizibordi-dlya-dityachoho-rozvitku-ta-rozvah</a:t>
            </a:r>
            <a:endParaRPr lang="uk-UA" sz="2000" b="1" dirty="0" smtClean="0">
              <a:solidFill>
                <a:srgbClr val="002060"/>
              </a:solidFill>
              <a:latin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Бізіборд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Як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зайняти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малюків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Палітра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педагога .-2017.-№5</a:t>
            </a:r>
            <a:endParaRPr lang="ru-RU" sz="2000" b="1" dirty="0">
              <a:solidFill>
                <a:srgbClr val="002060"/>
              </a:solidFill>
              <a:latin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Створюємо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власноруч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розвивальну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</a:rPr>
              <a:t>дошку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дитини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-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бізіборд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.-Методична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</a:rPr>
              <a:t>скарбничка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вихователя.-2022.-№11</a:t>
            </a:r>
            <a:endParaRPr lang="ru-RU" sz="2000" b="1" dirty="0">
              <a:solidFill>
                <a:srgbClr val="002060"/>
              </a:solidFill>
              <a:latin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uk-UA" sz="2000" b="1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uk-UA" sz="2000" b="1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564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5A2740-3F77-CAB1-765C-9D8E46782208}"/>
              </a:ext>
            </a:extLst>
          </p:cNvPr>
          <p:cNvSpPr txBox="1"/>
          <p:nvPr/>
        </p:nvSpPr>
        <p:spPr>
          <a:xfrm>
            <a:off x="1457325" y="2076013"/>
            <a:ext cx="65549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solidFill>
                  <a:srgbClr val="FF0000"/>
                </a:solidFill>
                <a:latin typeface="Times New Roman"/>
              </a:rPr>
              <a:t>ДЯКУЮ </a:t>
            </a:r>
            <a:r>
              <a:rPr lang="uk-UA" sz="3600" b="1" dirty="0" smtClean="0">
                <a:solidFill>
                  <a:srgbClr val="FF0000"/>
                </a:solidFill>
                <a:latin typeface="Times New Roman"/>
              </a:rPr>
              <a:t>ЗА УВАГУ!</a:t>
            </a:r>
            <a:endParaRPr lang="uk-UA" sz="36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201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Полілінія: фігура 531"/>
          <p:cNvSpPr/>
          <p:nvPr/>
        </p:nvSpPr>
        <p:spPr>
          <a:xfrm>
            <a:off x="942480" y="824760"/>
            <a:ext cx="3738960" cy="4018680"/>
          </a:xfrm>
          <a:custGeom>
            <a:avLst/>
            <a:gdLst/>
            <a:ahLst/>
            <a:cxnLst/>
            <a:rect l="l" t="t" r="r" b="b"/>
            <a:pathLst>
              <a:path w="10388" h="11165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Полілінія: фігура 532"/>
          <p:cNvSpPr/>
          <p:nvPr/>
        </p:nvSpPr>
        <p:spPr>
          <a:xfrm>
            <a:off x="858600" y="734760"/>
            <a:ext cx="3906720" cy="4199040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Полілінія: фігура 533"/>
          <p:cNvSpPr/>
          <p:nvPr/>
        </p:nvSpPr>
        <p:spPr>
          <a:xfrm>
            <a:off x="858600" y="734760"/>
            <a:ext cx="3906720" cy="4199040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230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5175538" y="645370"/>
            <a:ext cx="4679640" cy="14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uk-UA" sz="2400" b="0" strike="noStrike" spc="15" dirty="0" err="1">
                <a:solidFill>
                  <a:srgbClr val="5B277D"/>
                </a:solidFill>
                <a:latin typeface="Times New Roman"/>
              </a:rPr>
              <a:t>Бізіборди</a:t>
            </a:r>
            <a:r>
              <a:rPr lang="uk-UA" sz="2400" spc="15" dirty="0">
                <a:solidFill>
                  <a:srgbClr val="5B277D"/>
                </a:solidFill>
                <a:latin typeface="Times New Roman"/>
              </a:rPr>
              <a:t> </a:t>
            </a:r>
            <a:r>
              <a:rPr lang="uk-UA" sz="2400" b="0" strike="noStrike" spc="15" dirty="0">
                <a:solidFill>
                  <a:srgbClr val="5B277D"/>
                </a:solidFill>
                <a:latin typeface="Times New Roman"/>
              </a:rPr>
              <a:t> вже давно популярні у всьому світі. </a:t>
            </a:r>
            <a:r>
              <a:rPr lang="uk-UA" sz="2400" b="0" strike="noStrike" spc="15" dirty="0">
                <a:solidFill>
                  <a:srgbClr val="5B277D"/>
                </a:solidFill>
                <a:latin typeface="Times New Roman"/>
                <a:ea typeface="Times New Roman"/>
              </a:rPr>
              <a:t>Назва говорить сама за себе: </a:t>
            </a:r>
            <a:r>
              <a:rPr lang="uk-UA" sz="2400" b="1" strike="noStrike" spc="15" dirty="0" err="1">
                <a:solidFill>
                  <a:srgbClr val="5B277D"/>
                </a:solidFill>
                <a:latin typeface="Times New Roman"/>
                <a:ea typeface="Times New Roman"/>
              </a:rPr>
              <a:t>busy</a:t>
            </a:r>
            <a:r>
              <a:rPr lang="uk-UA" sz="2400" b="1" strike="noStrike" spc="15" dirty="0">
                <a:solidFill>
                  <a:srgbClr val="5B277D"/>
                </a:solidFill>
                <a:latin typeface="Times New Roman"/>
                <a:ea typeface="Times New Roman"/>
              </a:rPr>
              <a:t> – зайнятий, </a:t>
            </a:r>
            <a:r>
              <a:rPr lang="uk-UA" sz="2400" b="1" strike="noStrike" spc="15" dirty="0" err="1">
                <a:solidFill>
                  <a:srgbClr val="5B277D"/>
                </a:solidFill>
                <a:latin typeface="Times New Roman"/>
                <a:ea typeface="Times New Roman"/>
              </a:rPr>
              <a:t>board</a:t>
            </a:r>
            <a:r>
              <a:rPr lang="uk-UA" sz="2400" b="1" strike="noStrike" spc="15" dirty="0">
                <a:solidFill>
                  <a:srgbClr val="5B277D"/>
                </a:solidFill>
                <a:latin typeface="Times New Roman"/>
                <a:ea typeface="Times New Roman"/>
              </a:rPr>
              <a:t> – дошка.</a:t>
            </a:r>
            <a:r>
              <a:rPr lang="uk-UA" sz="2400" spc="15" dirty="0">
                <a:solidFill>
                  <a:srgbClr val="5B277D"/>
                </a:solidFill>
                <a:latin typeface="Times New Roman"/>
                <a:ea typeface="Times New Roman"/>
              </a:rPr>
              <a:t> 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536" name="Рисунок 535"/>
          <p:cNvPicPr/>
          <p:nvPr/>
        </p:nvPicPr>
        <p:blipFill>
          <a:blip r:embed="rId2"/>
          <a:srcRect l="9836" r="11424"/>
          <a:stretch/>
        </p:blipFill>
        <p:spPr>
          <a:xfrm>
            <a:off x="994370" y="1285788"/>
            <a:ext cx="3637698" cy="3153853"/>
          </a:xfrm>
          <a:prstGeom prst="rect">
            <a:avLst/>
          </a:prstGeom>
          <a:ln w="0">
            <a:noFill/>
          </a:ln>
        </p:spPr>
      </p:pic>
      <p:sp>
        <p:nvSpPr>
          <p:cNvPr id="537" name="Прямокутник 536"/>
          <p:cNvSpPr/>
          <p:nvPr/>
        </p:nvSpPr>
        <p:spPr>
          <a:xfrm>
            <a:off x="7380000" y="2520000"/>
            <a:ext cx="2700360" cy="2160000"/>
          </a:xfrm>
          <a:prstGeom prst="rect">
            <a:avLst/>
          </a:prstGeom>
          <a:solidFill>
            <a:srgbClr val="729FCF"/>
          </a:solidFill>
          <a:ln w="0">
            <a:solidFill>
              <a:srgbClr val="388D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2" descr="Зображення, що містить особа, дитина, у приміщенні, немовля&#10;&#10;Опис створено автоматично">
            <a:extLst>
              <a:ext uri="{FF2B5EF4-FFF2-40B4-BE49-F238E27FC236}">
                <a16:creationId xmlns="" xmlns:a16="http://schemas.microsoft.com/office/drawing/2014/main" id="{CB9E4C56-06A3-4D0F-4FAB-2D666C742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801" y="2491522"/>
            <a:ext cx="4545119" cy="26192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Зображення, що містить особа&#10;&#10;Опис створено автоматично">
            <a:extLst>
              <a:ext uri="{FF2B5EF4-FFF2-40B4-BE49-F238E27FC236}">
                <a16:creationId xmlns="" xmlns:a16="http://schemas.microsoft.com/office/drawing/2014/main" id="{1951D41E-77C9-BE86-F30E-C6651514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7" y="507253"/>
            <a:ext cx="2742533" cy="432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Зображення, що містить старий, кухонний прилад&#10;&#10;Опис створено автоматично">
            <a:extLst>
              <a:ext uri="{FF2B5EF4-FFF2-40B4-BE49-F238E27FC236}">
                <a16:creationId xmlns="" xmlns:a16="http://schemas.microsoft.com/office/drawing/2014/main" id="{D6DEFD5A-F5DC-08B4-7983-CDA508D1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36" y="578853"/>
            <a:ext cx="3146869" cy="4178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D440C6-3B4D-8429-0722-EE04D50CE37B}"/>
              </a:ext>
            </a:extLst>
          </p:cNvPr>
          <p:cNvSpPr txBox="1"/>
          <p:nvPr/>
        </p:nvSpPr>
        <p:spPr>
          <a:xfrm>
            <a:off x="3213755" y="724266"/>
            <a:ext cx="3347511" cy="39035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7030A0"/>
                </a:solidFill>
                <a:latin typeface="Times New Roman"/>
              </a:rPr>
              <a:t>Перший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</a:rPr>
              <a:t>бізіборд</a:t>
            </a:r>
            <a:r>
              <a:rPr lang="uk-UA" sz="2400" b="1" dirty="0">
                <a:solidFill>
                  <a:srgbClr val="7030A0"/>
                </a:solidFill>
                <a:latin typeface="Times New Roman"/>
              </a:rPr>
              <a:t> (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</a:rPr>
              <a:t>busyboard</a:t>
            </a:r>
            <a:r>
              <a:rPr lang="uk-UA" sz="2400" b="1" dirty="0">
                <a:solidFill>
                  <a:srgbClr val="7030A0"/>
                </a:solidFill>
                <a:latin typeface="Times New Roman"/>
              </a:rPr>
              <a:t>) з'явився ще в 1907 році, і придумала його італійський філософ та педагог -  Марія </a:t>
            </a:r>
            <a:r>
              <a:rPr lang="uk-UA" sz="2400" b="1" dirty="0" err="1">
                <a:solidFill>
                  <a:srgbClr val="7030A0"/>
                </a:solidFill>
                <a:latin typeface="Times New Roman"/>
              </a:rPr>
              <a:t>Монтессорі</a:t>
            </a:r>
            <a:r>
              <a:rPr lang="uk-UA" sz="2400" b="1" dirty="0">
                <a:solidFill>
                  <a:srgbClr val="7030A0"/>
                </a:solidFill>
                <a:latin typeface="Times New Roman"/>
              </a:rPr>
              <a:t>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19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Групувати 538"/>
          <p:cNvGrpSpPr/>
          <p:nvPr/>
        </p:nvGrpSpPr>
        <p:grpSpPr>
          <a:xfrm>
            <a:off x="540000" y="2701800"/>
            <a:ext cx="8819640" cy="248040"/>
            <a:chOff x="540000" y="2701800"/>
            <a:chExt cx="8819640" cy="248040"/>
          </a:xfrm>
        </p:grpSpPr>
        <p:sp>
          <p:nvSpPr>
            <p:cNvPr id="540" name="Полілінія: фігура 539"/>
            <p:cNvSpPr/>
            <p:nvPr/>
          </p:nvSpPr>
          <p:spPr>
            <a:xfrm>
              <a:off x="540000" y="2701800"/>
              <a:ext cx="4395960" cy="248040"/>
            </a:xfrm>
            <a:custGeom>
              <a:avLst/>
              <a:gdLst/>
              <a:ahLst/>
              <a:cxnLst/>
              <a:rect l="l" t="t" r="r" b="b"/>
              <a:pathLst>
                <a:path w="12213" h="691">
                  <a:moveTo>
                    <a:pt x="888" y="0"/>
                  </a:moveTo>
                  <a:cubicBezTo>
                    <a:pt x="396" y="0"/>
                    <a:pt x="0" y="153"/>
                    <a:pt x="0" y="345"/>
                  </a:cubicBezTo>
                  <a:cubicBezTo>
                    <a:pt x="0" y="536"/>
                    <a:pt x="396" y="690"/>
                    <a:pt x="888" y="690"/>
                  </a:cubicBezTo>
                  <a:cubicBezTo>
                    <a:pt x="1183" y="690"/>
                    <a:pt x="1479" y="690"/>
                    <a:pt x="1775" y="690"/>
                  </a:cubicBezTo>
                  <a:cubicBezTo>
                    <a:pt x="1953" y="690"/>
                    <a:pt x="2130" y="690"/>
                    <a:pt x="2308" y="690"/>
                  </a:cubicBezTo>
                  <a:cubicBezTo>
                    <a:pt x="5608" y="690"/>
                    <a:pt x="8912" y="690"/>
                    <a:pt x="12212" y="690"/>
                  </a:cubicBezTo>
                  <a:cubicBezTo>
                    <a:pt x="12212" y="460"/>
                    <a:pt x="12212" y="230"/>
                    <a:pt x="12212" y="0"/>
                  </a:cubicBezTo>
                  <a:cubicBezTo>
                    <a:pt x="8912" y="0"/>
                    <a:pt x="5608" y="0"/>
                    <a:pt x="2308" y="0"/>
                  </a:cubicBezTo>
                  <a:cubicBezTo>
                    <a:pt x="2130" y="0"/>
                    <a:pt x="1953" y="0"/>
                    <a:pt x="1775" y="0"/>
                  </a:cubicBezTo>
                  <a:cubicBezTo>
                    <a:pt x="1479" y="0"/>
                    <a:pt x="1183" y="0"/>
                    <a:pt x="888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Полілінія: фігура 540"/>
            <p:cNvSpPr/>
            <p:nvPr/>
          </p:nvSpPr>
          <p:spPr>
            <a:xfrm>
              <a:off x="2724840" y="2701800"/>
              <a:ext cx="2211840" cy="248040"/>
            </a:xfrm>
            <a:custGeom>
              <a:avLst/>
              <a:gdLst/>
              <a:ahLst/>
              <a:cxnLst/>
              <a:rect l="l" t="t" r="r" b="b"/>
              <a:pathLst>
                <a:path w="6146" h="691">
                  <a:moveTo>
                    <a:pt x="0" y="0"/>
                  </a:moveTo>
                  <a:cubicBezTo>
                    <a:pt x="2048" y="0"/>
                    <a:pt x="4097" y="0"/>
                    <a:pt x="6145" y="0"/>
                  </a:cubicBezTo>
                  <a:cubicBezTo>
                    <a:pt x="6145" y="230"/>
                    <a:pt x="6145" y="460"/>
                    <a:pt x="6145" y="690"/>
                  </a:cubicBezTo>
                  <a:cubicBezTo>
                    <a:pt x="4097" y="690"/>
                    <a:pt x="2048" y="690"/>
                    <a:pt x="0" y="690"/>
                  </a:cubicBezTo>
                  <a:cubicBezTo>
                    <a:pt x="0" y="460"/>
                    <a:pt x="0" y="230"/>
                    <a:pt x="0" y="0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Полілінія: фігура 541"/>
            <p:cNvSpPr/>
            <p:nvPr/>
          </p:nvSpPr>
          <p:spPr>
            <a:xfrm>
              <a:off x="4883582" y="2701800"/>
              <a:ext cx="2264578" cy="248040"/>
            </a:xfrm>
            <a:custGeom>
              <a:avLst/>
              <a:gdLst/>
              <a:ahLst/>
              <a:cxnLst/>
              <a:rect l="l" t="t" r="r" b="b"/>
              <a:pathLst>
                <a:path w="6146" h="691">
                  <a:moveTo>
                    <a:pt x="0" y="0"/>
                  </a:moveTo>
                  <a:cubicBezTo>
                    <a:pt x="2048" y="0"/>
                    <a:pt x="4097" y="0"/>
                    <a:pt x="6145" y="0"/>
                  </a:cubicBezTo>
                  <a:cubicBezTo>
                    <a:pt x="6145" y="230"/>
                    <a:pt x="6145" y="460"/>
                    <a:pt x="6145" y="690"/>
                  </a:cubicBezTo>
                  <a:cubicBezTo>
                    <a:pt x="4097" y="690"/>
                    <a:pt x="2048" y="690"/>
                    <a:pt x="0" y="690"/>
                  </a:cubicBezTo>
                  <a:cubicBezTo>
                    <a:pt x="0" y="460"/>
                    <a:pt x="0" y="230"/>
                    <a:pt x="0" y="0"/>
                  </a:cubicBez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Полілінія: фігура 542"/>
            <p:cNvSpPr/>
            <p:nvPr/>
          </p:nvSpPr>
          <p:spPr>
            <a:xfrm>
              <a:off x="7148160" y="2701800"/>
              <a:ext cx="2211480" cy="248040"/>
            </a:xfrm>
            <a:custGeom>
              <a:avLst/>
              <a:gdLst/>
              <a:ahLst/>
              <a:cxnLst/>
              <a:rect l="l" t="t" r="r" b="b"/>
              <a:pathLst>
                <a:path w="6145" h="691">
                  <a:moveTo>
                    <a:pt x="0" y="0"/>
                  </a:moveTo>
                  <a:cubicBezTo>
                    <a:pt x="2047" y="0"/>
                    <a:pt x="4096" y="0"/>
                    <a:pt x="6144" y="0"/>
                  </a:cubicBezTo>
                  <a:cubicBezTo>
                    <a:pt x="6144" y="230"/>
                    <a:pt x="6144" y="460"/>
                    <a:pt x="6144" y="690"/>
                  </a:cubicBezTo>
                  <a:cubicBezTo>
                    <a:pt x="4096" y="690"/>
                    <a:pt x="2047" y="690"/>
                    <a:pt x="0" y="690"/>
                  </a:cubicBezTo>
                  <a:cubicBezTo>
                    <a:pt x="0" y="460"/>
                    <a:pt x="0" y="230"/>
                    <a:pt x="0" y="0"/>
                  </a:cubicBez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273715" y="-360000"/>
            <a:ext cx="4354974" cy="352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tabLst>
                <a:tab pos="408240" algn="l"/>
              </a:tabLst>
            </a:pPr>
            <a:r>
              <a:rPr dirty="0"/>
              <a:t/>
            </a:r>
            <a:br>
              <a:rPr dirty="0"/>
            </a:b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Попередньо </a:t>
            </a:r>
            <a:r>
              <a:rPr lang="uk-UA" sz="2400" b="0" strike="noStrike" spc="-1" dirty="0" err="1">
                <a:solidFill>
                  <a:srgbClr val="55215B"/>
                </a:solidFill>
                <a:latin typeface="Times New Roman"/>
                <a:ea typeface="Noto Sans CJK SC"/>
              </a:rPr>
              <a:t>бізіборд</a:t>
            </a: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 був розрахований на дітей</a:t>
            </a:r>
            <a:r>
              <a:rPr lang="uk-UA" sz="2400" spc="-1" dirty="0">
                <a:solidFill>
                  <a:srgbClr val="55215B"/>
                </a:solidFill>
                <a:latin typeface="Times New Roman"/>
                <a:ea typeface="Noto Sans CJK SC"/>
              </a:rPr>
              <a:t> </a:t>
            </a: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 раннього віку і розглядався як засіб для розвитку сенсорних здібностей дитини.</a:t>
            </a:r>
            <a:r>
              <a:rPr dirty="0"/>
              <a:t/>
            </a:r>
            <a:br>
              <a:rPr dirty="0"/>
            </a:br>
            <a:endParaRPr lang="uk-UA" sz="1500" b="0" strike="noStrike" spc="-1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title"/>
          </p:nvPr>
        </p:nvSpPr>
        <p:spPr>
          <a:xfrm>
            <a:off x="4379727" y="2340000"/>
            <a:ext cx="5365979" cy="353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tabLst>
                <a:tab pos="408240" algn="l"/>
              </a:tabLst>
            </a:pP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Та наші вихователі, зважаючи на високу потребу сучасної дитини в активній практичній</a:t>
            </a:r>
            <a:r>
              <a:rPr lang="uk-UA" sz="2400" spc="-1" dirty="0">
                <a:solidFill>
                  <a:srgbClr val="55215B"/>
                </a:solidFill>
                <a:latin typeface="Times New Roman"/>
                <a:ea typeface="Noto Sans CJK SC"/>
              </a:rPr>
              <a:t> </a:t>
            </a: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 діяльності, вирішили використати ідею </a:t>
            </a:r>
            <a:r>
              <a:rPr lang="uk-UA" sz="2400" b="0" strike="noStrike" spc="-1" dirty="0" err="1">
                <a:solidFill>
                  <a:srgbClr val="55215B"/>
                </a:solidFill>
                <a:latin typeface="Times New Roman"/>
                <a:ea typeface="Noto Sans CJK SC"/>
              </a:rPr>
              <a:t>бізіборду</a:t>
            </a: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, як основу для самостійної</a:t>
            </a:r>
            <a:r>
              <a:rPr lang="uk-UA" sz="2400" spc="-1" dirty="0">
                <a:solidFill>
                  <a:srgbClr val="55215B"/>
                </a:solidFill>
                <a:latin typeface="Times New Roman"/>
                <a:ea typeface="Noto Sans CJK SC"/>
              </a:rPr>
              <a:t>   </a:t>
            </a:r>
            <a:r>
              <a:rPr lang="uk-UA" sz="2400" b="0" strike="noStrike" spc="-1" dirty="0">
                <a:solidFill>
                  <a:srgbClr val="55215B"/>
                </a:solidFill>
                <a:latin typeface="Times New Roman"/>
                <a:ea typeface="Noto Sans CJK SC"/>
              </a:rPr>
              <a:t> пізнавальної діяльності дітей всіх вікових груп.</a:t>
            </a:r>
            <a:r>
              <a:rPr lang="uk-UA" sz="2400" b="1" spc="-1" dirty="0">
                <a:solidFill>
                  <a:srgbClr val="55215B"/>
                </a:solidFill>
                <a:latin typeface="Times New Roman"/>
                <a:ea typeface="Noto Sans CJK SC"/>
              </a:rPr>
              <a:t> 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546" name="Рисунок 545"/>
          <p:cNvPicPr/>
          <p:nvPr/>
        </p:nvPicPr>
        <p:blipFill>
          <a:blip r:embed="rId2"/>
          <a:stretch/>
        </p:blipFill>
        <p:spPr>
          <a:xfrm>
            <a:off x="5317125" y="361800"/>
            <a:ext cx="3502515" cy="22748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" descr="Зображення, що містить особа, дитина, маленький, молодий&#10;&#10;Опис створено автоматично">
            <a:extLst>
              <a:ext uri="{FF2B5EF4-FFF2-40B4-BE49-F238E27FC236}">
                <a16:creationId xmlns="" xmlns:a16="http://schemas.microsoft.com/office/drawing/2014/main" id="{E0075817-FFC8-A967-4BF6-A3A21BC9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40" b="29327"/>
          <a:stretch/>
        </p:blipFill>
        <p:spPr>
          <a:xfrm>
            <a:off x="1040402" y="3019393"/>
            <a:ext cx="3096147" cy="2387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особа, дитина, у приміщенні, хлопчик&#10;&#10;Опис створено автоматично">
            <a:extLst>
              <a:ext uri="{FF2B5EF4-FFF2-40B4-BE49-F238E27FC236}">
                <a16:creationId xmlns="" xmlns:a16="http://schemas.microsoft.com/office/drawing/2014/main" id="{B79F29F5-3B8F-A1F9-B3D1-03C5A52A4564}"/>
              </a:ext>
            </a:extLst>
          </p:cNvPr>
          <p:cNvPicPr/>
          <p:nvPr/>
        </p:nvPicPr>
        <p:blipFill>
          <a:blip r:embed="rId2"/>
          <a:srcRect l="24166" r="12136" b="6299"/>
          <a:stretch/>
        </p:blipFill>
        <p:spPr>
          <a:xfrm>
            <a:off x="5924720" y="501631"/>
            <a:ext cx="3905956" cy="2848326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 descr="Зображення, що містить особа, у приміщенні, дитина, сім’я&#10;&#10;Опис створено автоматично">
            <a:extLst>
              <a:ext uri="{FF2B5EF4-FFF2-40B4-BE49-F238E27FC236}">
                <a16:creationId xmlns="" xmlns:a16="http://schemas.microsoft.com/office/drawing/2014/main" id="{63EE6625-1BAA-B718-C176-249A44C16CD5}"/>
              </a:ext>
            </a:extLst>
          </p:cNvPr>
          <p:cNvPicPr/>
          <p:nvPr/>
        </p:nvPicPr>
        <p:blipFill>
          <a:blip r:embed="rId3"/>
          <a:srcRect l="4360" t="6929" r="4028" b="7765"/>
          <a:stretch/>
        </p:blipFill>
        <p:spPr>
          <a:xfrm>
            <a:off x="180360" y="3600000"/>
            <a:ext cx="3092760" cy="162000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descr="Зображення, що містить особа, дитина, у приміщенні, хлопчик&#10;&#10;Опис створено автоматично">
            <a:extLst>
              <a:ext uri="{FF2B5EF4-FFF2-40B4-BE49-F238E27FC236}">
                <a16:creationId xmlns="" xmlns:a16="http://schemas.microsoft.com/office/drawing/2014/main" id="{D416A071-78FD-12EA-3C04-FE4615012ADC}"/>
              </a:ext>
            </a:extLst>
          </p:cNvPr>
          <p:cNvPicPr/>
          <p:nvPr/>
        </p:nvPicPr>
        <p:blipFill>
          <a:blip r:embed="rId4"/>
          <a:srcRect l="4360" t="6929" r="4038" b="7765"/>
          <a:stretch/>
        </p:blipFill>
        <p:spPr>
          <a:xfrm>
            <a:off x="6807240" y="3600000"/>
            <a:ext cx="3092760" cy="162000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 descr="Зображення, що містить дитина, особа, у приміщенні, маленький&#10;&#10;Опис створено автоматично">
            <a:extLst>
              <a:ext uri="{FF2B5EF4-FFF2-40B4-BE49-F238E27FC236}">
                <a16:creationId xmlns="" xmlns:a16="http://schemas.microsoft.com/office/drawing/2014/main" id="{DFEA1C0D-E579-898D-9EFB-22710ADF350C}"/>
              </a:ext>
            </a:extLst>
          </p:cNvPr>
          <p:cNvPicPr/>
          <p:nvPr/>
        </p:nvPicPr>
        <p:blipFill>
          <a:blip r:embed="rId5"/>
          <a:srcRect t="9873"/>
          <a:stretch/>
        </p:blipFill>
        <p:spPr>
          <a:xfrm>
            <a:off x="3420000" y="3600000"/>
            <a:ext cx="3240000" cy="1642320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D8B10A-7D6A-6949-C765-71487E1FD298}"/>
              </a:ext>
            </a:extLst>
          </p:cNvPr>
          <p:cNvSpPr txBox="1"/>
          <p:nvPr/>
        </p:nvSpPr>
        <p:spPr>
          <a:xfrm>
            <a:off x="374971" y="33815"/>
            <a:ext cx="545176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​</a:t>
            </a:r>
            <a:r>
              <a:rPr lang="uk-UA" dirty="0">
                <a:cs typeface="Arial"/>
              </a:rPr>
              <a:t/>
            </a:r>
            <a:br>
              <a:rPr lang="uk-UA" dirty="0">
                <a:cs typeface="Arial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/>
              </a:rPr>
              <a:t>Ознайомлення малят з </a:t>
            </a:r>
            <a:r>
              <a:rPr lang="uk-UA" sz="2400" b="1" i="1" dirty="0" err="1">
                <a:solidFill>
                  <a:srgbClr val="002060"/>
                </a:solidFill>
                <a:latin typeface="Times New Roman"/>
              </a:rPr>
              <a:t>бізібордами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</a:rPr>
              <a:t> відбувалося поетапно. Спочатку дітям презентували </a:t>
            </a:r>
            <a:r>
              <a:rPr lang="uk-UA" sz="2400" b="1" i="1" dirty="0" err="1">
                <a:solidFill>
                  <a:srgbClr val="002060"/>
                </a:solidFill>
                <a:latin typeface="Times New Roman"/>
              </a:rPr>
              <a:t>бізіборди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</a:rPr>
              <a:t> . Далі діти діяли з </a:t>
            </a:r>
            <a:r>
              <a:rPr lang="uk-UA" sz="2400" b="1" i="1" dirty="0" err="1">
                <a:solidFill>
                  <a:srgbClr val="002060"/>
                </a:solidFill>
                <a:latin typeface="Times New Roman"/>
              </a:rPr>
              <a:t>бізібордами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</a:rPr>
              <a:t> на власний розсуд: крутили, вертіли та обстежували всіма способами, що заманеться нашим юним фантазерам</a:t>
            </a:r>
            <a:r>
              <a:rPr lang="uk-UA" b="1" i="1" dirty="0">
                <a:solidFill>
                  <a:srgbClr val="002060"/>
                </a:solidFill>
                <a:latin typeface="Times New Roman"/>
              </a:rPr>
              <a:t>. 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2"/>
          <p:cNvSpPr>
            <a:spLocks noGrp="1"/>
          </p:cNvSpPr>
          <p:nvPr>
            <p:ph type="title" idx="4294967295"/>
          </p:nvPr>
        </p:nvSpPr>
        <p:spPr>
          <a:xfrm>
            <a:off x="5659743" y="1197854"/>
            <a:ext cx="2971800" cy="7731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200" b="1" strike="noStrike" spc="-1" dirty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uk-UA" sz="2400" b="1" strike="noStrike" spc="-1" dirty="0">
                <a:solidFill>
                  <a:srgbClr val="0070C0"/>
                </a:solidFill>
                <a:latin typeface="Times New Roman"/>
              </a:rPr>
              <a:t>“</a:t>
            </a:r>
            <a:r>
              <a:rPr lang="uk-UA" sz="2400" b="1" spc="-1" dirty="0">
                <a:solidFill>
                  <a:srgbClr val="0070C0"/>
                </a:solidFill>
                <a:latin typeface="Times New Roman"/>
              </a:rPr>
              <a:t>Безпека дитини”;</a:t>
            </a:r>
            <a:endParaRPr lang="uk-UA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title" idx="4294967295"/>
          </p:nvPr>
        </p:nvSpPr>
        <p:spPr>
          <a:xfrm>
            <a:off x="5657704" y="3805560"/>
            <a:ext cx="3779837" cy="9001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2400" b="1" strike="noStrike" spc="-1" dirty="0">
                <a:solidFill>
                  <a:srgbClr val="E54B89"/>
                </a:solidFill>
                <a:latin typeface="Times New Roman"/>
              </a:rPr>
              <a:t>- “Музичні інструменти</a:t>
            </a:r>
            <a:r>
              <a:rPr lang="uk-UA" sz="2400" b="1" spc="-1" dirty="0">
                <a:solidFill>
                  <a:srgbClr val="E54B89"/>
                </a:solidFill>
                <a:latin typeface="Times New Roman"/>
              </a:rPr>
              <a:t>”;</a:t>
            </a:r>
            <a:endParaRPr lang="uk-UA" sz="2200" b="0" strike="noStrike" spc="-1" dirty="0">
              <a:latin typeface="Times New Roman"/>
            </a:endParaRPr>
          </a:p>
        </p:txBody>
      </p:sp>
      <p:pic>
        <p:nvPicPr>
          <p:cNvPr id="557" name="Рисунок 556"/>
          <p:cNvPicPr/>
          <p:nvPr/>
        </p:nvPicPr>
        <p:blipFill>
          <a:blip r:embed="rId2"/>
          <a:stretch/>
        </p:blipFill>
        <p:spPr>
          <a:xfrm rot="16197000">
            <a:off x="1575214" y="1664224"/>
            <a:ext cx="2537420" cy="4965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2" descr="Зображення, що містить карта&#10;&#10;Опис створено автоматично">
            <a:extLst>
              <a:ext uri="{FF2B5EF4-FFF2-40B4-BE49-F238E27FC236}">
                <a16:creationId xmlns="" xmlns:a16="http://schemas.microsoft.com/office/drawing/2014/main" id="{7D1809F1-61AB-17BD-D109-87CEF64E3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48" t="2610" r="847" b="5221"/>
          <a:stretch/>
        </p:blipFill>
        <p:spPr>
          <a:xfrm rot="16200000">
            <a:off x="1620789" y="-870741"/>
            <a:ext cx="2494821" cy="4921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2"/>
          <p:cNvSpPr>
            <a:spLocks noGrp="1"/>
          </p:cNvSpPr>
          <p:nvPr>
            <p:ph type="title" idx="4294967295"/>
          </p:nvPr>
        </p:nvSpPr>
        <p:spPr>
          <a:xfrm>
            <a:off x="5835092" y="1021085"/>
            <a:ext cx="3190875" cy="78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uk-UA" sz="2400" b="1" spc="-1" dirty="0">
                <a:solidFill>
                  <a:srgbClr val="0070C0"/>
                </a:solidFill>
                <a:latin typeface="Times New Roman"/>
              </a:rPr>
              <a:t>“Математика”;</a:t>
            </a:r>
            <a:endParaRPr lang="uk-UA" sz="2400" b="0" strike="noStrike" spc="-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title" idx="4294967295"/>
          </p:nvPr>
        </p:nvSpPr>
        <p:spPr>
          <a:xfrm>
            <a:off x="5726300" y="3814770"/>
            <a:ext cx="3779837" cy="9001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E54B89"/>
                </a:solidFill>
                <a:latin typeface="Times New Roman"/>
              </a:rPr>
              <a:t>- “</a:t>
            </a:r>
            <a:r>
              <a:rPr lang="uk-UA" sz="2400" b="1" spc="-1" dirty="0">
                <a:solidFill>
                  <a:srgbClr val="E54B89"/>
                </a:solidFill>
                <a:latin typeface="Times New Roman"/>
              </a:rPr>
              <a:t>Електричний струм”;</a:t>
            </a:r>
            <a:endParaRPr lang="uk-UA" sz="2400" b="0" strike="noStrike" spc="-1" dirty="0">
              <a:latin typeface="Times New Roman"/>
            </a:endParaRPr>
          </a:p>
        </p:txBody>
      </p:sp>
      <p:pic>
        <p:nvPicPr>
          <p:cNvPr id="3" name="Рисунок 3" descr="Зображення, що містить текст, у приміщенні, кілька&#10;&#10;Опис створено автоматично">
            <a:extLst>
              <a:ext uri="{FF2B5EF4-FFF2-40B4-BE49-F238E27FC236}">
                <a16:creationId xmlns="" xmlns:a16="http://schemas.microsoft.com/office/drawing/2014/main" id="{B1398E82-510B-76DF-794F-FB243259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4" y="332417"/>
            <a:ext cx="4835422" cy="2694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4" descr="Зображення, що містить текст, у приміщенні, елементи, різні&#10;&#10;Опис створено автоматично">
            <a:extLst>
              <a:ext uri="{FF2B5EF4-FFF2-40B4-BE49-F238E27FC236}">
                <a16:creationId xmlns="" xmlns:a16="http://schemas.microsoft.com/office/drawing/2014/main" id="{670FDEE2-BE3C-5AAC-9AE3-25CA002D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53070" y="1809756"/>
            <a:ext cx="2236893" cy="4829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095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2"/>
          <p:cNvSpPr>
            <a:spLocks noGrp="1"/>
          </p:cNvSpPr>
          <p:nvPr>
            <p:ph type="title" idx="4294967295"/>
          </p:nvPr>
        </p:nvSpPr>
        <p:spPr>
          <a:xfrm>
            <a:off x="5902101" y="1055059"/>
            <a:ext cx="3192462" cy="78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uk-UA" sz="2400" b="1" spc="-1" dirty="0">
                <a:solidFill>
                  <a:srgbClr val="0070C0"/>
                </a:solidFill>
                <a:latin typeface="Times New Roman"/>
              </a:rPr>
              <a:t>“Звук”;</a:t>
            </a:r>
            <a:endParaRPr lang="uk-UA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title" idx="4294967295"/>
          </p:nvPr>
        </p:nvSpPr>
        <p:spPr>
          <a:xfrm>
            <a:off x="5752023" y="3747451"/>
            <a:ext cx="3779837" cy="8985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200" b="1" strike="noStrike" spc="-1" dirty="0">
                <a:solidFill>
                  <a:srgbClr val="E54B89"/>
                </a:solidFill>
                <a:latin typeface="Noto Sans"/>
              </a:rPr>
              <a:t>-</a:t>
            </a:r>
            <a:r>
              <a:rPr lang="uk-UA" sz="2400" b="1" strike="noStrike" spc="-1" dirty="0">
                <a:solidFill>
                  <a:srgbClr val="E54B89"/>
                </a:solidFill>
                <a:latin typeface="Times New Roman"/>
              </a:rPr>
              <a:t> </a:t>
            </a:r>
            <a:r>
              <a:rPr lang="uk-UA" sz="2400" b="1" spc="-1" dirty="0">
                <a:solidFill>
                  <a:srgbClr val="E54B89"/>
                </a:solidFill>
                <a:latin typeface="Times New Roman"/>
              </a:rPr>
              <a:t>“Механіка”;</a:t>
            </a:r>
            <a:endParaRPr lang="uk-UA" sz="2400" b="0" strike="noStrike" spc="-1" dirty="0">
              <a:latin typeface="Times New Roman"/>
            </a:endParaRPr>
          </a:p>
        </p:txBody>
      </p:sp>
      <p:pic>
        <p:nvPicPr>
          <p:cNvPr id="2" name="Рисунок 4" descr="Зображення, що містить підлога, у приміщенні, дерев’яний, елементи&#10;&#10;Опис створено автоматично">
            <a:extLst>
              <a:ext uri="{FF2B5EF4-FFF2-40B4-BE49-F238E27FC236}">
                <a16:creationId xmlns="" xmlns:a16="http://schemas.microsoft.com/office/drawing/2014/main" id="{ABFF2B58-0529-9789-E075-583FFDAD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81" y="374276"/>
            <a:ext cx="4891734" cy="246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 descr="Зображення, що містить у приміщенні, елементи, інший, різні&#10;&#10;Опис створено автоматично">
            <a:extLst>
              <a:ext uri="{FF2B5EF4-FFF2-40B4-BE49-F238E27FC236}">
                <a16:creationId xmlns="" xmlns:a16="http://schemas.microsoft.com/office/drawing/2014/main" id="{B1C7DFD8-DA1C-6E84-7338-AF90960E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1" y="2912723"/>
            <a:ext cx="4891733" cy="246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2"/>
          <p:cNvSpPr>
            <a:spLocks noGrp="1"/>
          </p:cNvSpPr>
          <p:nvPr>
            <p:ph type="title" idx="4294967295"/>
          </p:nvPr>
        </p:nvSpPr>
        <p:spPr>
          <a:xfrm>
            <a:off x="5817944" y="1022358"/>
            <a:ext cx="3190875" cy="7889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uk-UA" sz="2400" b="1" spc="-1" dirty="0">
                <a:solidFill>
                  <a:srgbClr val="0070C0"/>
                </a:solidFill>
                <a:latin typeface="Times New Roman"/>
              </a:rPr>
              <a:t>“Вода”;</a:t>
            </a:r>
            <a:endParaRPr lang="uk-UA" sz="2400" b="0" strike="noStrike" spc="-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title" idx="4294967295"/>
          </p:nvPr>
        </p:nvSpPr>
        <p:spPr>
          <a:xfrm>
            <a:off x="5733286" y="3672510"/>
            <a:ext cx="3781425" cy="9001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200" b="1" strike="noStrike" spc="-1" dirty="0">
                <a:solidFill>
                  <a:srgbClr val="E54B89"/>
                </a:solidFill>
                <a:latin typeface="Noto Sans"/>
              </a:rPr>
              <a:t>-</a:t>
            </a:r>
            <a:r>
              <a:rPr lang="uk-UA" sz="2400" b="1" strike="noStrike" spc="-1" dirty="0">
                <a:solidFill>
                  <a:srgbClr val="E54B89"/>
                </a:solidFill>
                <a:latin typeface="Times New Roman"/>
              </a:rPr>
              <a:t> </a:t>
            </a:r>
            <a:r>
              <a:rPr lang="uk-UA" sz="2400" b="1" spc="-1" dirty="0">
                <a:solidFill>
                  <a:srgbClr val="E54B89"/>
                </a:solidFill>
                <a:latin typeface="Times New Roman"/>
              </a:rPr>
              <a:t>“Лабіринти”.</a:t>
            </a:r>
            <a:endParaRPr lang="uk-UA" sz="2400" b="0" strike="noStrike" spc="-1" dirty="0">
              <a:latin typeface="Times New Roman"/>
            </a:endParaRPr>
          </a:p>
        </p:txBody>
      </p:sp>
      <p:pic>
        <p:nvPicPr>
          <p:cNvPr id="3" name="Рисунок 3" descr="Зображення, що містить барвистий, пофарбований&#10;&#10;Опис створено автоматично">
            <a:extLst>
              <a:ext uri="{FF2B5EF4-FFF2-40B4-BE49-F238E27FC236}">
                <a16:creationId xmlns="" xmlns:a16="http://schemas.microsoft.com/office/drawing/2014/main" id="{8B8B4E88-8DD6-6539-63F8-9094B6659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17"/>
          <a:stretch/>
        </p:blipFill>
        <p:spPr>
          <a:xfrm>
            <a:off x="538851" y="344497"/>
            <a:ext cx="4870392" cy="255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4D9F8B1D-036D-6D82-CC64-D2880FDE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9" y="2955873"/>
            <a:ext cx="4875618" cy="240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769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190</Words>
  <Application>Microsoft Office PowerPoint</Application>
  <PresentationFormat>Довільний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слайдів</vt:lpstr>
      </vt:variant>
      <vt:variant>
        <vt:i4>12</vt:i4>
      </vt:variant>
    </vt:vector>
  </HeadingPairs>
  <TitlesOfParts>
    <vt:vector size="30" baseType="lpstr">
      <vt:lpstr>Arial</vt:lpstr>
      <vt:lpstr>DejaVu Sans</vt:lpstr>
      <vt:lpstr>Noto Sans</vt:lpstr>
      <vt:lpstr>Noto Sans CJK SC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Презентація PowerPoint</vt:lpstr>
      <vt:lpstr>Бізіборди  вже давно популярні у всьому світі. Назва говорить сама за себе: busy – зайнятий, board – дошка. </vt:lpstr>
      <vt:lpstr>Презентація PowerPoint</vt:lpstr>
      <vt:lpstr> Попередньо бізіборд був розрахований на дітей  раннього віку і розглядався як засіб для розвитку сенсорних здібностей дитини. </vt:lpstr>
      <vt:lpstr>Презентація PowerPoint</vt:lpstr>
      <vt:lpstr>- “Безпека дитини”;</vt:lpstr>
      <vt:lpstr>- “Математика”;</vt:lpstr>
      <vt:lpstr>- “Звук”;</vt:lpstr>
      <vt:lpstr>- “Вода”;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</dc:title>
  <dc:subject/>
  <dc:creator>kindergarten</dc:creator>
  <dc:description/>
  <cp:lastModifiedBy>kindergarten</cp:lastModifiedBy>
  <cp:revision>417</cp:revision>
  <dcterms:created xsi:type="dcterms:W3CDTF">2022-11-08T20:57:35Z</dcterms:created>
  <dcterms:modified xsi:type="dcterms:W3CDTF">2023-03-13T14:26:55Z</dcterms:modified>
  <dc:language>uk-UA</dc:language>
</cp:coreProperties>
</file>